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Poppins" charset="-94"/>
      <p:regular r:id="rId16"/>
      <p:bold r:id="rId17"/>
      <p:italic r:id="rId18"/>
      <p:boldItalic r:id="rId19"/>
    </p:embeddedFont>
    <p:embeddedFont>
      <p:font typeface="Inter" charset="0"/>
      <p:regular r:id="rId20"/>
      <p:bold r:id="rId21"/>
      <p:italic r:id="rId22"/>
      <p:boldItalic r:id="rId23"/>
    </p:embeddedFont>
    <p:embeddedFont>
      <p:font typeface="Calibri" pitchFamily="34" charset="0"/>
      <p:regular r:id="rId24"/>
      <p:bold r:id="rId25"/>
      <p:italic r:id="rId26"/>
      <p:boldItalic r:id="rId27"/>
    </p:embeddedFont>
    <p:embeddedFont>
      <p:font typeface="Poppins SemiBold" charset="-94"/>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CDDDBBDB-8389-45A4-B5DC-9C8524B31DAB}">
  <a:tblStyle styleId="{CDDDBBDB-8389-45A4-B5DC-9C8524B31DA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5" d="100"/>
          <a:sy n="75" d="100"/>
        </p:scale>
        <p:origin x="-946" y="-48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defenceturk.net/wp-content/uploads/2023/07/ASELSAN-EIRS-Erken-Ihbar-Radar-Sistemi-3.jp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4168259" y="2622202"/>
            <a:ext cx="3855481" cy="67047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4800" b="1" i="0" u="none" strike="noStrike" cap="none">
                <a:solidFill>
                  <a:srgbClr val="00E5FF"/>
                </a:solidFill>
                <a:latin typeface="Poppins"/>
                <a:ea typeface="Poppins"/>
                <a:cs typeface="Poppins"/>
                <a:sym typeface="Poppins"/>
              </a:rPr>
              <a:t>ÇELİK KUBBE</a:t>
            </a:r>
            <a:endParaRPr/>
          </a:p>
        </p:txBody>
      </p:sp>
      <p:sp>
        <p:nvSpPr>
          <p:cNvPr id="86" name="Google Shape;86;p13"/>
          <p:cNvSpPr txBox="1"/>
          <p:nvPr/>
        </p:nvSpPr>
        <p:spPr>
          <a:xfrm>
            <a:off x="3204447" y="3483173"/>
            <a:ext cx="5923370" cy="3323987"/>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dirty="0" err="1">
                <a:solidFill>
                  <a:srgbClr val="94A3B8"/>
                </a:solidFill>
                <a:latin typeface="Inter"/>
                <a:ea typeface="Inter"/>
                <a:cs typeface="Inter"/>
                <a:sym typeface="Inter"/>
              </a:rPr>
              <a:t>Gök</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Vatan'ın</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Aşılmaz</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Muhafızı</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Türkiye'nin</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Katmanlı</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ve</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Yapay</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Zekâ</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Destekli</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Millî</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Hava</a:t>
            </a:r>
            <a:r>
              <a:rPr lang="en-US" sz="1500" b="0" i="0" u="none" strike="noStrike" cap="none" dirty="0">
                <a:solidFill>
                  <a:srgbClr val="94A3B8"/>
                </a:solidFill>
                <a:latin typeface="Inter"/>
                <a:ea typeface="Inter"/>
                <a:cs typeface="Inter"/>
                <a:sym typeface="Inter"/>
              </a:rPr>
              <a:t> </a:t>
            </a:r>
            <a:r>
              <a:rPr lang="en-US" sz="1500" b="0" i="0" u="none" strike="noStrike" cap="none" dirty="0" err="1">
                <a:solidFill>
                  <a:srgbClr val="94A3B8"/>
                </a:solidFill>
                <a:latin typeface="Inter"/>
                <a:ea typeface="Inter"/>
                <a:cs typeface="Inter"/>
                <a:sym typeface="Inter"/>
              </a:rPr>
              <a:t>Savunma</a:t>
            </a:r>
            <a:r>
              <a:rPr lang="en-US" sz="1500" b="0" i="0" u="none" strike="noStrike" cap="none" dirty="0">
                <a:solidFill>
                  <a:srgbClr val="94A3B8"/>
                </a:solidFill>
                <a:latin typeface="Inter"/>
                <a:ea typeface="Inter"/>
                <a:cs typeface="Inter"/>
                <a:sym typeface="Inter"/>
              </a:rPr>
              <a:t> </a:t>
            </a:r>
            <a:r>
              <a:rPr lang="tr-TR" sz="1500" dirty="0" smtClean="0">
                <a:solidFill>
                  <a:srgbClr val="94A3B8"/>
                </a:solidFill>
                <a:latin typeface="Inter"/>
                <a:ea typeface="Inter"/>
                <a:cs typeface="Inter"/>
                <a:sym typeface="Inter"/>
              </a:rPr>
              <a:t>Sistemi</a:t>
            </a: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endParaRPr lang="tr-TR" sz="1500" dirty="0" smtClean="0">
              <a:solidFill>
                <a:srgbClr val="94A3B8"/>
              </a:solidFill>
              <a:latin typeface="Inter"/>
              <a:ea typeface="Inter"/>
              <a:sym typeface="Inter"/>
            </a:endParaRPr>
          </a:p>
          <a:p>
            <a:pPr marL="0" marR="0" lvl="0" indent="0" algn="ctr" rtl="0">
              <a:lnSpc>
                <a:spcPct val="160000"/>
              </a:lnSpc>
              <a:spcBef>
                <a:spcPts val="0"/>
              </a:spcBef>
              <a:spcAft>
                <a:spcPts val="0"/>
              </a:spcAft>
              <a:buNone/>
            </a:pPr>
            <a:r>
              <a:rPr lang="tr-TR" sz="1500" dirty="0" smtClean="0">
                <a:solidFill>
                  <a:srgbClr val="94A3B8"/>
                </a:solidFill>
                <a:latin typeface="Inter"/>
                <a:ea typeface="Inter"/>
                <a:sym typeface="Inter"/>
              </a:rPr>
              <a:t> </a:t>
            </a:r>
            <a:r>
              <a:rPr lang="tr-TR" sz="1500" dirty="0" smtClean="0">
                <a:solidFill>
                  <a:srgbClr val="94A3B8"/>
                </a:solidFill>
                <a:latin typeface="Inter"/>
                <a:ea typeface="Inter"/>
                <a:sym typeface="Inter"/>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206"/>
        <p:cNvGrpSpPr/>
        <p:nvPr/>
      </p:nvGrpSpPr>
      <p:grpSpPr>
        <a:xfrm>
          <a:off x="0" y="0"/>
          <a:ext cx="0" cy="0"/>
          <a:chOff x="0" y="0"/>
          <a:chExt cx="0" cy="0"/>
        </a:xfrm>
      </p:grpSpPr>
      <p:pic>
        <p:nvPicPr>
          <p:cNvPr id="207" name="Google Shape;207;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8" name="Google Shape;208;p22" descr="image.png"/>
          <p:cNvPicPr preferRelativeResize="0"/>
          <p:nvPr/>
        </p:nvPicPr>
        <p:blipFill rotWithShape="1">
          <a:blip r:embed="rId4">
            <a:alphaModFix/>
          </a:blip>
          <a:srcRect/>
          <a:stretch/>
        </p:blipFill>
        <p:spPr>
          <a:xfrm>
            <a:off x="581025" y="1504950"/>
            <a:ext cx="11029950" cy="4772025"/>
          </a:xfrm>
          <a:prstGeom prst="rect">
            <a:avLst/>
          </a:prstGeom>
          <a:noFill/>
          <a:ln>
            <a:noFill/>
          </a:ln>
        </p:spPr>
      </p:pic>
      <p:sp>
        <p:nvSpPr>
          <p:cNvPr id="209" name="Google Shape;209;p22"/>
          <p:cNvSpPr txBox="1"/>
          <p:nvPr/>
        </p:nvSpPr>
        <p:spPr>
          <a:xfrm>
            <a:off x="1162050" y="5054947"/>
            <a:ext cx="9867900" cy="295466"/>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200" b="0" i="1" u="none" strike="noStrike" cap="none" dirty="0" err="1">
                <a:solidFill>
                  <a:srgbClr val="94A3B8"/>
                </a:solidFill>
                <a:latin typeface="Inter"/>
                <a:ea typeface="Inter"/>
                <a:cs typeface="Inter"/>
                <a:sym typeface="Inter"/>
              </a:rPr>
              <a:t>Çelik</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Kubbe'nin</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aşamalı</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savunma</a:t>
            </a:r>
            <a:r>
              <a:rPr lang="en-US" sz="1200" b="0" i="1" u="none" strike="noStrike" cap="none" dirty="0">
                <a:solidFill>
                  <a:srgbClr val="94A3B8"/>
                </a:solidFill>
                <a:latin typeface="Inter"/>
                <a:ea typeface="Inter"/>
                <a:cs typeface="Inter"/>
                <a:sym typeface="Inter"/>
              </a:rPr>
              <a:t> </a:t>
            </a:r>
            <a:r>
              <a:rPr lang="tr-TR" sz="1200" b="0" i="1" u="none" strike="noStrike" cap="none" dirty="0" smtClean="0">
                <a:solidFill>
                  <a:srgbClr val="94A3B8"/>
                </a:solidFill>
                <a:latin typeface="Inter"/>
                <a:ea typeface="Inter"/>
                <a:cs typeface="Inter"/>
                <a:sym typeface="Inter"/>
              </a:rPr>
              <a:t>stratejisi </a:t>
            </a:r>
            <a:r>
              <a:rPr lang="en-US" sz="1200" b="0" i="1" u="none" strike="noStrike" cap="none" dirty="0" smtClean="0">
                <a:solidFill>
                  <a:srgbClr val="94A3B8"/>
                </a:solidFill>
                <a:latin typeface="Inter"/>
                <a:ea typeface="Inter"/>
                <a:cs typeface="Inter"/>
                <a:sym typeface="Inter"/>
              </a:rPr>
              <a:t>, </a:t>
            </a:r>
            <a:r>
              <a:rPr lang="en-US" sz="1200" b="0" i="1" u="none" strike="noStrike" cap="none" dirty="0">
                <a:solidFill>
                  <a:srgbClr val="94A3B8"/>
                </a:solidFill>
                <a:latin typeface="Inter"/>
                <a:ea typeface="Inter"/>
                <a:cs typeface="Inter"/>
                <a:sym typeface="Inter"/>
              </a:rPr>
              <a:t>her </a:t>
            </a:r>
            <a:r>
              <a:rPr lang="en-US" sz="1200" b="0" i="1" u="none" strike="noStrike" cap="none" dirty="0" err="1">
                <a:solidFill>
                  <a:srgbClr val="94A3B8"/>
                </a:solidFill>
                <a:latin typeface="Inter"/>
                <a:ea typeface="Inter"/>
                <a:cs typeface="Inter"/>
                <a:sym typeface="Inter"/>
              </a:rPr>
              <a:t>menzildeki</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tehditleri</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uygun</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maliyetli</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ve</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yüksek</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etkinlikli</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füzelerle</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karşılamayı</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garanti</a:t>
            </a:r>
            <a:r>
              <a:rPr lang="en-US" sz="1200" b="0" i="1" u="none" strike="noStrike" cap="none" dirty="0">
                <a:solidFill>
                  <a:srgbClr val="94A3B8"/>
                </a:solidFill>
                <a:latin typeface="Inter"/>
                <a:ea typeface="Inter"/>
                <a:cs typeface="Inter"/>
                <a:sym typeface="Inter"/>
              </a:rPr>
              <a:t> </a:t>
            </a:r>
            <a:r>
              <a:rPr lang="en-US" sz="1200" b="0" i="1" u="none" strike="noStrike" cap="none" dirty="0" err="1">
                <a:solidFill>
                  <a:srgbClr val="94A3B8"/>
                </a:solidFill>
                <a:latin typeface="Inter"/>
                <a:ea typeface="Inter"/>
                <a:cs typeface="Inter"/>
                <a:sym typeface="Inter"/>
              </a:rPr>
              <a:t>eder</a:t>
            </a:r>
            <a:r>
              <a:rPr lang="en-US" sz="1200" b="0" i="1" u="none" strike="noStrike" cap="none" dirty="0">
                <a:solidFill>
                  <a:srgbClr val="94A3B8"/>
                </a:solidFill>
                <a:latin typeface="Inter"/>
                <a:ea typeface="Inter"/>
                <a:cs typeface="Inter"/>
                <a:sym typeface="Inter"/>
              </a:rPr>
              <a:t>.</a:t>
            </a:r>
            <a:endParaRPr/>
          </a:p>
        </p:txBody>
      </p:sp>
      <p:sp>
        <p:nvSpPr>
          <p:cNvPr id="210" name="Google Shape;210;p22"/>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Hava Savunma Füze Menzil Kıyaslaması</a:t>
            </a:r>
            <a:endParaRPr/>
          </a:p>
        </p:txBody>
      </p:sp>
      <p:sp>
        <p:nvSpPr>
          <p:cNvPr id="211" name="Google Shape;211;p22"/>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215"/>
        <p:cNvGrpSpPr/>
        <p:nvPr/>
      </p:nvGrpSpPr>
      <p:grpSpPr>
        <a:xfrm>
          <a:off x="0" y="0"/>
          <a:ext cx="0" cy="0"/>
          <a:chOff x="0" y="0"/>
          <a:chExt cx="0" cy="0"/>
        </a:xfrm>
      </p:grpSpPr>
      <p:pic>
        <p:nvPicPr>
          <p:cNvPr id="216" name="Google Shape;216;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7" name="Google Shape;217;p23" descr="image.png"/>
          <p:cNvPicPr preferRelativeResize="0"/>
          <p:nvPr/>
        </p:nvPicPr>
        <p:blipFill rotWithShape="1">
          <a:blip r:embed="rId4">
            <a:alphaModFix/>
          </a:blip>
          <a:srcRect/>
          <a:stretch/>
        </p:blipFill>
        <p:spPr>
          <a:xfrm>
            <a:off x="581025" y="1504950"/>
            <a:ext cx="11029950" cy="4772025"/>
          </a:xfrm>
          <a:prstGeom prst="rect">
            <a:avLst/>
          </a:prstGeom>
          <a:noFill/>
          <a:ln>
            <a:noFill/>
          </a:ln>
        </p:spPr>
      </p:pic>
      <p:sp>
        <p:nvSpPr>
          <p:cNvPr id="218" name="Google Shape;218;p23"/>
          <p:cNvSpPr txBox="1"/>
          <p:nvPr/>
        </p:nvSpPr>
        <p:spPr>
          <a:xfrm>
            <a:off x="1352550" y="5435947"/>
            <a:ext cx="9486900" cy="24378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200" b="0" i="1" u="none" strike="noStrike" cap="none">
                <a:solidFill>
                  <a:srgbClr val="94A3B8"/>
                </a:solidFill>
                <a:latin typeface="Inter"/>
                <a:ea typeface="Inter"/>
                <a:cs typeface="Inter"/>
                <a:sym typeface="Inter"/>
              </a:rPr>
              <a:t>Entegre bir hava savunma ağında, füzeler kadar radar ağlarının birleştirilmesi ve komuta kontrol yazılımı (HAKİM) da kritik rol oynar.</a:t>
            </a:r>
            <a:endParaRPr/>
          </a:p>
        </p:txBody>
      </p:sp>
      <p:sp>
        <p:nvSpPr>
          <p:cNvPr id="219" name="Google Shape;219;p23"/>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Ağ Altyapısı Bileşen Dağılımı</a:t>
            </a:r>
            <a:endParaRPr/>
          </a:p>
        </p:txBody>
      </p:sp>
      <p:sp>
        <p:nvSpPr>
          <p:cNvPr id="220" name="Google Shape;220;p23"/>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224"/>
        <p:cNvGrpSpPr/>
        <p:nvPr/>
      </p:nvGrpSpPr>
      <p:grpSpPr>
        <a:xfrm>
          <a:off x="0" y="0"/>
          <a:ext cx="0" cy="0"/>
          <a:chOff x="0" y="0"/>
          <a:chExt cx="0" cy="0"/>
        </a:xfrm>
      </p:grpSpPr>
      <p:pic>
        <p:nvPicPr>
          <p:cNvPr id="225" name="Google Shape;225;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6" name="Google Shape;226;p24"/>
          <p:cNvSpPr txBox="1"/>
          <p:nvPr/>
        </p:nvSpPr>
        <p:spPr>
          <a:xfrm>
            <a:off x="305276" y="2361307"/>
            <a:ext cx="11581447" cy="1028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5400" b="1" i="0" u="none" strike="noStrike" cap="none">
                <a:solidFill>
                  <a:srgbClr val="00E5FF"/>
                </a:solidFill>
                <a:latin typeface="Poppins"/>
                <a:ea typeface="Poppins"/>
                <a:cs typeface="Poppins"/>
                <a:sym typeface="Poppins"/>
              </a:rPr>
              <a:t>Teşekkür Ederiz</a:t>
            </a:r>
            <a:endParaRPr/>
          </a:p>
        </p:txBody>
      </p:sp>
      <p:sp>
        <p:nvSpPr>
          <p:cNvPr id="227" name="Google Shape;227;p24"/>
          <p:cNvSpPr txBox="1"/>
          <p:nvPr/>
        </p:nvSpPr>
        <p:spPr>
          <a:xfrm>
            <a:off x="581025" y="3580507"/>
            <a:ext cx="11029950" cy="33516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650" b="0" i="0" u="none" strike="noStrike" cap="none">
                <a:solidFill>
                  <a:srgbClr val="F8FAFC"/>
                </a:solidFill>
                <a:latin typeface="Inter"/>
                <a:ea typeface="Inter"/>
                <a:cs typeface="Inter"/>
                <a:sym typeface="Inter"/>
              </a:rPr>
              <a:t>Gök Vatan Çelik Kubbe ile Emin Ellerde.</a:t>
            </a:r>
            <a:endParaRPr/>
          </a:p>
        </p:txBody>
      </p:sp>
      <p:sp>
        <p:nvSpPr>
          <p:cNvPr id="228" name="Google Shape;228;p24"/>
          <p:cNvSpPr txBox="1"/>
          <p:nvPr/>
        </p:nvSpPr>
        <p:spPr>
          <a:xfrm>
            <a:off x="581025" y="4296667"/>
            <a:ext cx="1102995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tr-TR" sz="1600" dirty="0" smtClean="0">
                <a:solidFill>
                  <a:schemeClr val="bg1"/>
                </a:solidFill>
              </a:rPr>
              <a:t>Kaan Emre KARAKAYA --- Muhammed Fatih BOZKURT</a:t>
            </a:r>
            <a:endParaRPr sz="16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232"/>
        <p:cNvGrpSpPr/>
        <p:nvPr/>
      </p:nvGrpSpPr>
      <p:grpSpPr>
        <a:xfrm>
          <a:off x="0" y="0"/>
          <a:ext cx="0" cy="0"/>
          <a:chOff x="0" y="0"/>
          <a:chExt cx="0" cy="0"/>
        </a:xfrm>
      </p:grpSpPr>
      <p:pic>
        <p:nvPicPr>
          <p:cNvPr id="233" name="Google Shape;233;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4" name="Google Shape;234;p25"/>
          <p:cNvSpPr/>
          <p:nvPr/>
        </p:nvSpPr>
        <p:spPr>
          <a:xfrm>
            <a:off x="2405062" y="3110954"/>
            <a:ext cx="7381875" cy="7847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5"/>
          <p:cNvSpPr/>
          <p:nvPr/>
        </p:nvSpPr>
        <p:spPr>
          <a:xfrm>
            <a:off x="2405062" y="3886200"/>
            <a:ext cx="7381875"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6" name="Google Shape;236;p25"/>
          <p:cNvSpPr/>
          <p:nvPr/>
        </p:nvSpPr>
        <p:spPr>
          <a:xfrm>
            <a:off x="2405062" y="3886200"/>
            <a:ext cx="7381875"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37" name="Google Shape;237;p25" descr="image.png"/>
          <p:cNvPicPr preferRelativeResize="0"/>
          <p:nvPr/>
        </p:nvPicPr>
        <p:blipFill rotWithShape="1">
          <a:blip r:embed="rId4">
            <a:alphaModFix/>
          </a:blip>
          <a:srcRect/>
          <a:stretch/>
        </p:blipFill>
        <p:spPr>
          <a:xfrm>
            <a:off x="2405062" y="3260377"/>
            <a:ext cx="857250" cy="476250"/>
          </a:xfrm>
          <a:prstGeom prst="rect">
            <a:avLst/>
          </a:prstGeom>
          <a:noFill/>
          <a:ln>
            <a:noFill/>
          </a:ln>
        </p:spPr>
      </p:pic>
      <p:sp>
        <p:nvSpPr>
          <p:cNvPr id="238" name="Google Shape;238;p25"/>
          <p:cNvSpPr txBox="1"/>
          <p:nvPr/>
        </p:nvSpPr>
        <p:spPr>
          <a:xfrm>
            <a:off x="3500437" y="3253829"/>
            <a:ext cx="6286500"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94A3B8"/>
                </a:solidFill>
                <a:latin typeface="Inter"/>
                <a:ea typeface="Inter"/>
                <a:cs typeface="Inter"/>
                <a:sym typeface="Inter"/>
              </a:rPr>
              <a:t>https://cdn.aselsan.com/aselsanweb-prod/images/capabilities/products/product/alp-300-g/alp-300-g.png</a:t>
            </a:r>
            <a:endParaRPr/>
          </a:p>
        </p:txBody>
      </p:sp>
      <p:sp>
        <p:nvSpPr>
          <p:cNvPr id="239" name="Google Shape;239;p25"/>
          <p:cNvSpPr txBox="1"/>
          <p:nvPr/>
        </p:nvSpPr>
        <p:spPr>
          <a:xfrm>
            <a:off x="3500437" y="3499544"/>
            <a:ext cx="6286500" cy="24378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Source: </a:t>
            </a:r>
            <a:r>
              <a:rPr lang="en-US" sz="1200" b="0" i="0" u="none" strike="noStrike" cap="none">
                <a:solidFill>
                  <a:srgbClr val="4F46E5"/>
                </a:solidFill>
                <a:latin typeface="Inter"/>
                <a:ea typeface="Inter"/>
                <a:cs typeface="Inter"/>
                <a:sym typeface="Inter"/>
              </a:rPr>
              <a:t>www.aselsan.com</a:t>
            </a:r>
            <a:endParaRPr/>
          </a:p>
        </p:txBody>
      </p:sp>
      <p:pic>
        <p:nvPicPr>
          <p:cNvPr id="240" name="Google Shape;240;p25" descr="image.png"/>
          <p:cNvPicPr preferRelativeResize="0"/>
          <p:nvPr/>
        </p:nvPicPr>
        <p:blipFill rotWithShape="1">
          <a:blip r:embed="rId5">
            <a:alphaModFix/>
          </a:blip>
          <a:srcRect/>
          <a:stretch/>
        </p:blipFill>
        <p:spPr>
          <a:xfrm>
            <a:off x="2405062" y="4045148"/>
            <a:ext cx="857250" cy="476250"/>
          </a:xfrm>
          <a:prstGeom prst="rect">
            <a:avLst/>
          </a:prstGeom>
          <a:noFill/>
          <a:ln>
            <a:noFill/>
          </a:ln>
        </p:spPr>
      </p:pic>
      <p:sp>
        <p:nvSpPr>
          <p:cNvPr id="241" name="Google Shape;241;p25"/>
          <p:cNvSpPr txBox="1"/>
          <p:nvPr/>
        </p:nvSpPr>
        <p:spPr>
          <a:xfrm>
            <a:off x="3500437" y="4038600"/>
            <a:ext cx="6286500" cy="19809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975" b="0" i="0" u="none" strike="noStrike" cap="none">
                <a:solidFill>
                  <a:srgbClr val="94A3B8"/>
                </a:solidFill>
                <a:latin typeface="Inter"/>
                <a:ea typeface="Inter"/>
                <a:cs typeface="Inter"/>
                <a:sym typeface="Inter"/>
              </a:rPr>
              <a:t>https://theukrainianreview.info/wp-content/uploads/2026/04/dizajn-bez-nazvi-49-kopiya.jpeg.webp</a:t>
            </a:r>
            <a:endParaRPr/>
          </a:p>
        </p:txBody>
      </p:sp>
      <p:sp>
        <p:nvSpPr>
          <p:cNvPr id="242" name="Google Shape;242;p25"/>
          <p:cNvSpPr txBox="1"/>
          <p:nvPr/>
        </p:nvSpPr>
        <p:spPr>
          <a:xfrm>
            <a:off x="3459481" y="4282440"/>
            <a:ext cx="8519159" cy="118186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dirty="0">
                <a:solidFill>
                  <a:srgbClr val="94A3B8"/>
                </a:solidFill>
                <a:latin typeface="Inter"/>
                <a:ea typeface="Inter"/>
                <a:cs typeface="Inter"/>
                <a:sym typeface="Inter"/>
              </a:rPr>
              <a:t>Source: </a:t>
            </a:r>
            <a:r>
              <a:rPr lang="en-US" sz="1200" b="0" i="0" u="none" strike="noStrike" cap="none" dirty="0" smtClean="0">
                <a:solidFill>
                  <a:srgbClr val="4F46E5"/>
                </a:solidFill>
                <a:latin typeface="Inter"/>
                <a:ea typeface="Inter"/>
                <a:cs typeface="Inter"/>
                <a:sym typeface="Inter"/>
              </a:rPr>
              <a:t>theukrainianreview.info</a:t>
            </a:r>
            <a:endParaRPr lang="tr-TR" sz="1200" b="0" i="0" u="none" strike="noStrike" cap="none" dirty="0" smtClean="0">
              <a:solidFill>
                <a:srgbClr val="4F46E5"/>
              </a:solidFill>
              <a:latin typeface="Inter"/>
              <a:ea typeface="Inter"/>
              <a:cs typeface="Inter"/>
              <a:sym typeface="Inter"/>
            </a:endParaRPr>
          </a:p>
          <a:p>
            <a:pPr marL="0" marR="0" lvl="0" indent="0" algn="l" rtl="0">
              <a:lnSpc>
                <a:spcPct val="160000"/>
              </a:lnSpc>
              <a:spcBef>
                <a:spcPts val="0"/>
              </a:spcBef>
              <a:spcAft>
                <a:spcPts val="0"/>
              </a:spcAft>
              <a:buNone/>
            </a:pPr>
            <a:endParaRPr lang="tr-TR" sz="1200" dirty="0">
              <a:solidFill>
                <a:srgbClr val="4F46E5"/>
              </a:solidFill>
              <a:latin typeface="Inter"/>
              <a:ea typeface="Inter"/>
              <a:sym typeface="Inter"/>
            </a:endParaRPr>
          </a:p>
          <a:p>
            <a:pPr lvl="0">
              <a:lnSpc>
                <a:spcPct val="160000"/>
              </a:lnSpc>
            </a:pPr>
            <a:r>
              <a:rPr lang="tr-TR" sz="1200" dirty="0" smtClean="0">
                <a:solidFill>
                  <a:srgbClr val="4F46E5"/>
                </a:solidFill>
                <a:latin typeface="Inter"/>
                <a:ea typeface="Inter"/>
                <a:sym typeface="Inter"/>
                <a:hlinkClick r:id="rId6"/>
              </a:rPr>
              <a:t>https://</a:t>
            </a:r>
            <a:r>
              <a:rPr lang="tr-TR" sz="1200" dirty="0" smtClean="0">
                <a:solidFill>
                  <a:srgbClr val="4F46E5"/>
                </a:solidFill>
                <a:latin typeface="Inter"/>
                <a:ea typeface="Inter"/>
                <a:sym typeface="Inter"/>
                <a:hlinkClick r:id="rId6"/>
              </a:rPr>
              <a:t>www.defenceturk.net/wp-content/uploads/2023/07/ASELSAN-EIRS-Erken-Ihbar-Radar-Sistemi-3.jpg</a:t>
            </a:r>
            <a:endParaRPr lang="tr-TR" sz="1200" dirty="0" smtClean="0">
              <a:solidFill>
                <a:srgbClr val="4F46E5"/>
              </a:solidFill>
              <a:latin typeface="Inter"/>
              <a:ea typeface="Inter"/>
              <a:sym typeface="Inter"/>
            </a:endParaRPr>
          </a:p>
          <a:p>
            <a:pPr lvl="0">
              <a:lnSpc>
                <a:spcPct val="160000"/>
              </a:lnSpc>
            </a:pPr>
            <a:r>
              <a:rPr lang="tr-TR" sz="1200" dirty="0" err="1" smtClean="0">
                <a:solidFill>
                  <a:srgbClr val="4F46E5"/>
                </a:solidFill>
                <a:latin typeface="Inter"/>
                <a:ea typeface="Inter"/>
                <a:sym typeface="Inter"/>
              </a:rPr>
              <a:t>Source</a:t>
            </a:r>
            <a:r>
              <a:rPr lang="tr-TR" sz="1200" dirty="0" smtClean="0">
                <a:solidFill>
                  <a:srgbClr val="4F46E5"/>
                </a:solidFill>
                <a:latin typeface="Inter"/>
                <a:ea typeface="Inter"/>
                <a:sym typeface="Inter"/>
              </a:rPr>
              <a:t>: www.</a:t>
            </a:r>
            <a:r>
              <a:rPr lang="tr-TR" sz="1200" dirty="0" err="1" smtClean="0">
                <a:solidFill>
                  <a:srgbClr val="4F46E5"/>
                </a:solidFill>
                <a:latin typeface="Inter"/>
                <a:ea typeface="Inter"/>
                <a:sym typeface="Inter"/>
              </a:rPr>
              <a:t>defenceturk</a:t>
            </a:r>
            <a:r>
              <a:rPr lang="tr-TR" sz="1200" dirty="0" smtClean="0">
                <a:solidFill>
                  <a:srgbClr val="4F46E5"/>
                </a:solidFill>
                <a:latin typeface="Inter"/>
                <a:ea typeface="Inter"/>
                <a:sym typeface="Inter"/>
              </a:rPr>
              <a:t>.net</a:t>
            </a:r>
            <a:endParaRPr lang="tr-TR" sz="1200" dirty="0" smtClean="0">
              <a:solidFill>
                <a:srgbClr val="4F46E5"/>
              </a:solidFill>
              <a:latin typeface="Inter"/>
              <a:ea typeface="Inter"/>
              <a:sym typeface="Inter"/>
            </a:endParaRPr>
          </a:p>
        </p:txBody>
      </p:sp>
      <p:sp>
        <p:nvSpPr>
          <p:cNvPr id="243" name="Google Shape;243;p25"/>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Image Sources</a:t>
            </a:r>
            <a:endParaRPr/>
          </a:p>
        </p:txBody>
      </p:sp>
      <p:sp>
        <p:nvSpPr>
          <p:cNvPr id="244" name="Google Shape;244;p25"/>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050" name="Picture 2" descr="https://www.defenceturk.net/wp-content/uploads/2023/07/ASELSAN-EIRS-Erken-Ihbar-Radar-Sistemi-3.jpg"/>
          <p:cNvPicPr>
            <a:picLocks noChangeAspect="1" noChangeArrowheads="1"/>
          </p:cNvPicPr>
          <p:nvPr/>
        </p:nvPicPr>
        <p:blipFill>
          <a:blip r:embed="rId7"/>
          <a:srcRect/>
          <a:stretch>
            <a:fillRect/>
          </a:stretch>
        </p:blipFill>
        <p:spPr bwMode="auto">
          <a:xfrm>
            <a:off x="2407921" y="4819355"/>
            <a:ext cx="914400" cy="609448"/>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90"/>
        <p:cNvGrpSpPr/>
        <p:nvPr/>
      </p:nvGrpSpPr>
      <p:grpSpPr>
        <a:xfrm>
          <a:off x="0" y="0"/>
          <a:ext cx="0" cy="0"/>
          <a:chOff x="0" y="0"/>
          <a:chExt cx="0" cy="0"/>
        </a:xfrm>
      </p:grpSpPr>
      <p:pic>
        <p:nvPicPr>
          <p:cNvPr id="91" name="Google Shape;91;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2" name="Google Shape;92;p14"/>
          <p:cNvSpPr/>
          <p:nvPr/>
        </p:nvSpPr>
        <p:spPr>
          <a:xfrm>
            <a:off x="5524500" y="2471737"/>
            <a:ext cx="1143000" cy="38100"/>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3" name="Google Shape;93;p14"/>
          <p:cNvSpPr txBox="1"/>
          <p:nvPr/>
        </p:nvSpPr>
        <p:spPr>
          <a:xfrm>
            <a:off x="1915477" y="2795587"/>
            <a:ext cx="8361045" cy="7715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050" b="1" i="0" u="none" strike="noStrike" cap="none">
                <a:solidFill>
                  <a:srgbClr val="F8FAFC"/>
                </a:solidFill>
                <a:latin typeface="Poppins"/>
                <a:ea typeface="Poppins"/>
                <a:cs typeface="Poppins"/>
                <a:sym typeface="Poppins"/>
              </a:rPr>
              <a:t>Gök Vatan'ın Yeni Koruyucusu</a:t>
            </a:r>
            <a:endParaRPr/>
          </a:p>
        </p:txBody>
      </p:sp>
      <p:sp>
        <p:nvSpPr>
          <p:cNvPr id="94" name="Google Shape;94;p14"/>
          <p:cNvSpPr txBox="1"/>
          <p:nvPr/>
        </p:nvSpPr>
        <p:spPr>
          <a:xfrm>
            <a:off x="2762250" y="3757612"/>
            <a:ext cx="6667500" cy="914400"/>
          </a:xfrm>
          <a:prstGeom prst="rect">
            <a:avLst/>
          </a:prstGeom>
          <a:noFill/>
          <a:ln>
            <a:noFill/>
          </a:ln>
        </p:spPr>
        <p:txBody>
          <a:bodyPr spcFirstLastPara="1" wrap="square" lIns="0" tIns="0" rIns="0" bIns="0" anchor="t" anchorCtr="0">
            <a:spAutoFit/>
          </a:bodyPr>
          <a:lstStyle/>
          <a:p>
            <a:pPr marL="0" marR="0" lvl="0" indent="0" algn="ctr" rtl="0">
              <a:lnSpc>
                <a:spcPct val="160000"/>
              </a:lnSpc>
              <a:spcBef>
                <a:spcPts val="0"/>
              </a:spcBef>
              <a:spcAft>
                <a:spcPts val="0"/>
              </a:spcAft>
              <a:buNone/>
            </a:pPr>
            <a:r>
              <a:rPr lang="en-US" sz="1500" b="0" i="0" u="none" strike="noStrike" cap="none">
                <a:solidFill>
                  <a:srgbClr val="94A3B8"/>
                </a:solidFill>
                <a:latin typeface="Inter"/>
                <a:ea typeface="Inter"/>
                <a:cs typeface="Inter"/>
                <a:sym typeface="Inter"/>
              </a:rPr>
              <a:t>Bölgesel güvenliği artırmak, caydırıcılığı en üst düzeye çıkarmak ve stratejik varlıkları tam koruma altına almak için tasarlanmış bağımsız yerli mimari.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98"/>
        <p:cNvGrpSpPr/>
        <p:nvPr/>
      </p:nvGrpSpPr>
      <p:grpSpPr>
        <a:xfrm>
          <a:off x="0" y="0"/>
          <a:ext cx="0" cy="0"/>
          <a:chOff x="0" y="0"/>
          <a:chExt cx="0" cy="0"/>
        </a:xfrm>
      </p:grpSpPr>
      <p:pic>
        <p:nvPicPr>
          <p:cNvPr id="99" name="Google Shape;99;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0" name="Google Shape;100;p15" descr="image.png"/>
          <p:cNvPicPr preferRelativeResize="0"/>
          <p:nvPr/>
        </p:nvPicPr>
        <p:blipFill rotWithShape="1">
          <a:blip r:embed="rId4">
            <a:alphaModFix/>
          </a:blip>
          <a:srcRect/>
          <a:stretch/>
        </p:blipFill>
        <p:spPr>
          <a:xfrm>
            <a:off x="581025" y="2820441"/>
            <a:ext cx="5276850" cy="2141041"/>
          </a:xfrm>
          <a:prstGeom prst="rect">
            <a:avLst/>
          </a:prstGeom>
          <a:noFill/>
          <a:ln>
            <a:noFill/>
          </a:ln>
        </p:spPr>
      </p:pic>
      <p:pic>
        <p:nvPicPr>
          <p:cNvPr id="101" name="Google Shape;101;p15" descr="image.png"/>
          <p:cNvPicPr preferRelativeResize="0"/>
          <p:nvPr/>
        </p:nvPicPr>
        <p:blipFill rotWithShape="1">
          <a:blip r:embed="rId5">
            <a:alphaModFix/>
          </a:blip>
          <a:srcRect/>
          <a:stretch/>
        </p:blipFill>
        <p:spPr>
          <a:xfrm>
            <a:off x="6334125" y="2820441"/>
            <a:ext cx="5276850" cy="2141041"/>
          </a:xfrm>
          <a:prstGeom prst="rect">
            <a:avLst/>
          </a:prstGeom>
          <a:noFill/>
          <a:ln>
            <a:noFill/>
          </a:ln>
        </p:spPr>
      </p:pic>
      <p:sp>
        <p:nvSpPr>
          <p:cNvPr id="102" name="Google Shape;102;p15"/>
          <p:cNvSpPr txBox="1"/>
          <p:nvPr/>
        </p:nvSpPr>
        <p:spPr>
          <a:xfrm>
            <a:off x="971550" y="3210966"/>
            <a:ext cx="4720590"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Ağ Merkezli Entegrasyon</a:t>
            </a:r>
            <a:endParaRPr/>
          </a:p>
        </p:txBody>
      </p:sp>
      <p:sp>
        <p:nvSpPr>
          <p:cNvPr id="103" name="Google Shape;103;p15"/>
          <p:cNvSpPr txBox="1"/>
          <p:nvPr/>
        </p:nvSpPr>
        <p:spPr>
          <a:xfrm>
            <a:off x="971550" y="3696741"/>
            <a:ext cx="4495800" cy="73134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Çelik Kubbe; münferit radar, füze ve silah sistemlerinin tek başına çalışması yerine, hepsini gelişmiş siber ağ altyapısıyla ortak bir operasyonel hava resminde birleştirir.</a:t>
            </a:r>
            <a:endParaRPr/>
          </a:p>
        </p:txBody>
      </p:sp>
      <p:sp>
        <p:nvSpPr>
          <p:cNvPr id="104" name="Google Shape;104;p15"/>
          <p:cNvSpPr txBox="1"/>
          <p:nvPr/>
        </p:nvSpPr>
        <p:spPr>
          <a:xfrm>
            <a:off x="6724650" y="3210966"/>
            <a:ext cx="4720590"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Hızlı Karar Mekanizması</a:t>
            </a:r>
            <a:endParaRPr/>
          </a:p>
        </p:txBody>
      </p:sp>
      <p:sp>
        <p:nvSpPr>
          <p:cNvPr id="105" name="Google Shape;105;p15"/>
          <p:cNvSpPr txBox="1"/>
          <p:nvPr/>
        </p:nvSpPr>
        <p:spPr>
          <a:xfrm>
            <a:off x="6724650" y="3696741"/>
            <a:ext cx="4495800" cy="73134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Tehditlerin tespiti, sınıflandırılması ve angajman kararlarının otomatik veya yarı otomatik şekilde yapay zekâ asistanlığıyla milisaniyeler içerisinde verilmesini sağlar.</a:t>
            </a:r>
            <a:endParaRPr/>
          </a:p>
        </p:txBody>
      </p:sp>
      <p:sp>
        <p:nvSpPr>
          <p:cNvPr id="106" name="Google Shape;106;p15"/>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Sistemin Temel Amacı ve Vizyonu</a:t>
            </a:r>
            <a:endParaRPr/>
          </a:p>
        </p:txBody>
      </p:sp>
      <p:sp>
        <p:nvSpPr>
          <p:cNvPr id="107" name="Google Shape;107;p15"/>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11"/>
        <p:cNvGrpSpPr/>
        <p:nvPr/>
      </p:nvGrpSpPr>
      <p:grpSpPr>
        <a:xfrm>
          <a:off x="0" y="0"/>
          <a:ext cx="0" cy="0"/>
          <a:chOff x="0" y="0"/>
          <a:chExt cx="0" cy="0"/>
        </a:xfrm>
      </p:grpSpPr>
      <p:pic>
        <p:nvPicPr>
          <p:cNvPr id="112" name="Google Shape;112;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3" name="Google Shape;113;p16" descr="image.png"/>
          <p:cNvPicPr preferRelativeResize="0"/>
          <p:nvPr/>
        </p:nvPicPr>
        <p:blipFill rotWithShape="1">
          <a:blip r:embed="rId4">
            <a:alphaModFix/>
          </a:blip>
          <a:srcRect/>
          <a:stretch/>
        </p:blipFill>
        <p:spPr>
          <a:xfrm>
            <a:off x="6334125" y="2224087"/>
            <a:ext cx="5276850" cy="3333750"/>
          </a:xfrm>
          <a:prstGeom prst="rect">
            <a:avLst/>
          </a:prstGeom>
          <a:noFill/>
          <a:ln>
            <a:noFill/>
          </a:ln>
        </p:spPr>
      </p:pic>
      <p:sp>
        <p:nvSpPr>
          <p:cNvPr id="114" name="Google Shape;114;p16"/>
          <p:cNvSpPr txBox="1"/>
          <p:nvPr/>
        </p:nvSpPr>
        <p:spPr>
          <a:xfrm>
            <a:off x="581025" y="2224087"/>
            <a:ext cx="5276850" cy="4875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Ortak hava resminin doğru bir şekilde oluşturulması, erken ihbar ve hassas hedef takip yeteneğiyle başlar:</a:t>
            </a:r>
            <a:endParaRPr/>
          </a:p>
        </p:txBody>
      </p:sp>
      <p:sp>
        <p:nvSpPr>
          <p:cNvPr id="115" name="Google Shape;115;p16"/>
          <p:cNvSpPr txBox="1"/>
          <p:nvPr/>
        </p:nvSpPr>
        <p:spPr>
          <a:xfrm>
            <a:off x="819150" y="2854523"/>
            <a:ext cx="5038725" cy="4875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94A3B8"/>
                </a:solidFill>
                <a:latin typeface="Inter"/>
                <a:ea typeface="Inter"/>
                <a:cs typeface="Inter"/>
                <a:sym typeface="Inter"/>
              </a:rPr>
              <a:t>EİRS Radarları:</a:t>
            </a:r>
            <a:r>
              <a:rPr lang="en-US" sz="1200" b="0" i="0" u="none" strike="noStrike" cap="none">
                <a:solidFill>
                  <a:srgbClr val="94A3B8"/>
                </a:solidFill>
                <a:latin typeface="Inter"/>
                <a:ea typeface="Inter"/>
                <a:cs typeface="Inter"/>
                <a:sym typeface="Inter"/>
              </a:rPr>
              <a:t> AESA teknolojili, uzun menzilli erken ihbar ve balistik füze tespit kapasitesi.</a:t>
            </a:r>
            <a:endParaRPr/>
          </a:p>
        </p:txBody>
      </p:sp>
      <p:sp>
        <p:nvSpPr>
          <p:cNvPr id="116" name="Google Shape;116;p16"/>
          <p:cNvSpPr txBox="1"/>
          <p:nvPr/>
        </p:nvSpPr>
        <p:spPr>
          <a:xfrm>
            <a:off x="819150" y="3484959"/>
            <a:ext cx="5038725" cy="4875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94A3B8"/>
                </a:solidFill>
                <a:latin typeface="Inter"/>
                <a:ea typeface="Inter"/>
                <a:cs typeface="Inter"/>
                <a:sym typeface="Inter"/>
              </a:rPr>
              <a:t>KALKAN-II:</a:t>
            </a:r>
            <a:r>
              <a:rPr lang="en-US" sz="1200" b="0" i="0" u="none" strike="noStrike" cap="none">
                <a:solidFill>
                  <a:srgbClr val="94A3B8"/>
                </a:solidFill>
                <a:latin typeface="Inter"/>
                <a:ea typeface="Inter"/>
                <a:cs typeface="Inter"/>
                <a:sym typeface="Inter"/>
              </a:rPr>
              <a:t> Mobil hava savunma bataryalarının ana algılayıcısı olarak taktik sahada üstün başarı.</a:t>
            </a:r>
            <a:endParaRPr/>
          </a:p>
        </p:txBody>
      </p:sp>
      <p:sp>
        <p:nvSpPr>
          <p:cNvPr id="117" name="Google Shape;117;p16"/>
          <p:cNvSpPr txBox="1"/>
          <p:nvPr/>
        </p:nvSpPr>
        <p:spPr>
          <a:xfrm>
            <a:off x="819150" y="4115395"/>
            <a:ext cx="5038725" cy="4875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1" i="0" u="none" strike="noStrike" cap="none">
                <a:solidFill>
                  <a:srgbClr val="94A3B8"/>
                </a:solidFill>
                <a:latin typeface="Inter"/>
                <a:ea typeface="Inter"/>
                <a:cs typeface="Inter"/>
                <a:sym typeface="Inter"/>
              </a:rPr>
              <a:t>HAKİM Yönetim Sistemi:</a:t>
            </a:r>
            <a:r>
              <a:rPr lang="en-US" sz="1200" b="0" i="0" u="none" strike="noStrike" cap="none">
                <a:solidFill>
                  <a:srgbClr val="94A3B8"/>
                </a:solidFill>
                <a:latin typeface="Inter"/>
                <a:ea typeface="Inter"/>
                <a:cs typeface="Inter"/>
                <a:sym typeface="Inter"/>
              </a:rPr>
              <a:t> Tüm radar verilerini tek bir merkezde birleştiren akıllı komuta yazılımı.</a:t>
            </a:r>
            <a:endParaRPr/>
          </a:p>
        </p:txBody>
      </p:sp>
      <p:sp>
        <p:nvSpPr>
          <p:cNvPr id="119" name="Google Shape;119;p16"/>
          <p:cNvSpPr txBox="1"/>
          <p:nvPr/>
        </p:nvSpPr>
        <p:spPr>
          <a:xfrm>
            <a:off x="581025" y="2854523"/>
            <a:ext cx="76200" cy="209550"/>
          </a:xfrm>
          <a:prstGeom prst="rect">
            <a:avLst/>
          </a:prstGeom>
          <a:noFill/>
          <a:ln>
            <a:noFill/>
          </a:ln>
        </p:spPr>
        <p:txBody>
          <a:bodyPr spcFirstLastPara="1" wrap="square" lIns="0" tIns="0" rIns="0" bIns="0" anchor="t" anchorCtr="0">
            <a:spAutoFit/>
          </a:bodyPr>
          <a:lstStyle/>
          <a:p>
            <a:pPr marL="0" marR="0" lvl="0" indent="0" algn="l" rtl="0">
              <a:lnSpc>
                <a:spcPct val="159904"/>
              </a:lnSpc>
              <a:spcBef>
                <a:spcPts val="0"/>
              </a:spcBef>
              <a:spcAft>
                <a:spcPts val="0"/>
              </a:spcAft>
              <a:buNone/>
            </a:pPr>
            <a:r>
              <a:rPr lang="en-US" sz="1050" b="0" i="0" u="none" strike="noStrike" cap="none">
                <a:solidFill>
                  <a:srgbClr val="00E5FF"/>
                </a:solidFill>
                <a:latin typeface="Inter"/>
                <a:ea typeface="Inter"/>
                <a:cs typeface="Inter"/>
                <a:sym typeface="Inter"/>
              </a:rPr>
              <a:t>■</a:t>
            </a:r>
            <a:endParaRPr/>
          </a:p>
        </p:txBody>
      </p:sp>
      <p:sp>
        <p:nvSpPr>
          <p:cNvPr id="120" name="Google Shape;120;p16"/>
          <p:cNvSpPr txBox="1"/>
          <p:nvPr/>
        </p:nvSpPr>
        <p:spPr>
          <a:xfrm>
            <a:off x="581025" y="3484959"/>
            <a:ext cx="76200" cy="209550"/>
          </a:xfrm>
          <a:prstGeom prst="rect">
            <a:avLst/>
          </a:prstGeom>
          <a:noFill/>
          <a:ln>
            <a:noFill/>
          </a:ln>
        </p:spPr>
        <p:txBody>
          <a:bodyPr spcFirstLastPara="1" wrap="square" lIns="0" tIns="0" rIns="0" bIns="0" anchor="t" anchorCtr="0">
            <a:spAutoFit/>
          </a:bodyPr>
          <a:lstStyle/>
          <a:p>
            <a:pPr marL="0" marR="0" lvl="0" indent="0" algn="l" rtl="0">
              <a:lnSpc>
                <a:spcPct val="159904"/>
              </a:lnSpc>
              <a:spcBef>
                <a:spcPts val="0"/>
              </a:spcBef>
              <a:spcAft>
                <a:spcPts val="0"/>
              </a:spcAft>
              <a:buNone/>
            </a:pPr>
            <a:r>
              <a:rPr lang="en-US" sz="1050" b="0" i="0" u="none" strike="noStrike" cap="none">
                <a:solidFill>
                  <a:srgbClr val="00E5FF"/>
                </a:solidFill>
                <a:latin typeface="Inter"/>
                <a:ea typeface="Inter"/>
                <a:cs typeface="Inter"/>
                <a:sym typeface="Inter"/>
              </a:rPr>
              <a:t>■</a:t>
            </a:r>
            <a:endParaRPr/>
          </a:p>
        </p:txBody>
      </p:sp>
      <p:sp>
        <p:nvSpPr>
          <p:cNvPr id="121" name="Google Shape;121;p16"/>
          <p:cNvSpPr txBox="1"/>
          <p:nvPr/>
        </p:nvSpPr>
        <p:spPr>
          <a:xfrm>
            <a:off x="581025" y="4115395"/>
            <a:ext cx="76200" cy="209550"/>
          </a:xfrm>
          <a:prstGeom prst="rect">
            <a:avLst/>
          </a:prstGeom>
          <a:noFill/>
          <a:ln>
            <a:noFill/>
          </a:ln>
        </p:spPr>
        <p:txBody>
          <a:bodyPr spcFirstLastPara="1" wrap="square" lIns="0" tIns="0" rIns="0" bIns="0" anchor="t" anchorCtr="0">
            <a:spAutoFit/>
          </a:bodyPr>
          <a:lstStyle/>
          <a:p>
            <a:pPr marL="0" marR="0" lvl="0" indent="0" algn="l" rtl="0">
              <a:lnSpc>
                <a:spcPct val="159904"/>
              </a:lnSpc>
              <a:spcBef>
                <a:spcPts val="0"/>
              </a:spcBef>
              <a:spcAft>
                <a:spcPts val="0"/>
              </a:spcAft>
              <a:buNone/>
            </a:pPr>
            <a:r>
              <a:rPr lang="en-US" sz="1050" b="0" i="0" u="none" strike="noStrike" cap="none">
                <a:solidFill>
                  <a:srgbClr val="00E5FF"/>
                </a:solidFill>
                <a:latin typeface="Inter"/>
                <a:ea typeface="Inter"/>
                <a:cs typeface="Inter"/>
                <a:sym typeface="Inter"/>
              </a:rPr>
              <a:t>■</a:t>
            </a:r>
            <a:endParaRPr/>
          </a:p>
        </p:txBody>
      </p:sp>
      <p:sp>
        <p:nvSpPr>
          <p:cNvPr id="122" name="Google Shape;122;p16"/>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Gelişmiş Sensörler ve Radarlar</a:t>
            </a:r>
            <a:endParaRPr/>
          </a:p>
        </p:txBody>
      </p:sp>
      <p:sp>
        <p:nvSpPr>
          <p:cNvPr id="123" name="Google Shape;123;p16"/>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0482" name="Picture 2" descr="https://www.defenceturk.net/wp-content/uploads/2023/07/ASELSAN-EIRS-Erken-Ihbar-Radar-Sistemi-3.jpg"/>
          <p:cNvPicPr>
            <a:picLocks noChangeAspect="1" noChangeArrowheads="1"/>
          </p:cNvPicPr>
          <p:nvPr/>
        </p:nvPicPr>
        <p:blipFill>
          <a:blip r:embed="rId5"/>
          <a:srcRect/>
          <a:stretch>
            <a:fillRect/>
          </a:stretch>
        </p:blipFill>
        <p:spPr bwMode="auto">
          <a:xfrm>
            <a:off x="6294120" y="2240280"/>
            <a:ext cx="5364480" cy="33985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27"/>
        <p:cNvGrpSpPr/>
        <p:nvPr/>
      </p:nvGrpSpPr>
      <p:grpSpPr>
        <a:xfrm>
          <a:off x="0" y="0"/>
          <a:ext cx="0" cy="0"/>
          <a:chOff x="0" y="0"/>
          <a:chExt cx="0" cy="0"/>
        </a:xfrm>
      </p:grpSpPr>
      <p:pic>
        <p:nvPicPr>
          <p:cNvPr id="128" name="Google Shape;128;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p17"/>
          <p:cNvSpPr/>
          <p:nvPr/>
        </p:nvSpPr>
        <p:spPr>
          <a:xfrm>
            <a:off x="581025" y="3871912"/>
            <a:ext cx="11029950" cy="38100"/>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0" name="Google Shape;130;p17"/>
          <p:cNvSpPr txBox="1"/>
          <p:nvPr/>
        </p:nvSpPr>
        <p:spPr>
          <a:xfrm>
            <a:off x="517605" y="4129087"/>
            <a:ext cx="2663614"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00E5FF"/>
                </a:solidFill>
                <a:latin typeface="Poppins SemiBold"/>
                <a:ea typeface="Poppins SemiBold"/>
                <a:cs typeface="Poppins SemiBold"/>
                <a:sym typeface="Poppins SemiBold"/>
              </a:rPr>
              <a:t>Çok Alçak İrtifa</a:t>
            </a:r>
            <a:endParaRPr/>
          </a:p>
        </p:txBody>
      </p:sp>
      <p:sp>
        <p:nvSpPr>
          <p:cNvPr id="131" name="Google Shape;131;p17"/>
          <p:cNvSpPr txBox="1"/>
          <p:nvPr/>
        </p:nvSpPr>
        <p:spPr>
          <a:xfrm>
            <a:off x="581025" y="4557712"/>
            <a:ext cx="2536775" cy="731341"/>
          </a:xfrm>
          <a:prstGeom prst="rect">
            <a:avLst/>
          </a:prstGeom>
          <a:noFill/>
          <a:ln>
            <a:noFill/>
          </a:ln>
        </p:spPr>
        <p:txBody>
          <a:bodyPr spcFirstLastPara="1" wrap="square" lIns="0" tIns="0" rIns="0" bIns="0" anchor="t" anchorCtr="0">
            <a:spAutoFit/>
          </a:bodyPr>
          <a:lstStyle/>
          <a:p>
            <a:pPr marL="0" marR="0" lvl="0" indent="0" algn="ctr" rtl="0">
              <a:lnSpc>
                <a:spcPct val="106666"/>
              </a:lnSpc>
              <a:spcBef>
                <a:spcPts val="0"/>
              </a:spcBef>
              <a:spcAft>
                <a:spcPts val="0"/>
              </a:spcAft>
              <a:buNone/>
            </a:pPr>
            <a:r>
              <a:rPr lang="en-US" sz="1200" b="1" i="0" u="none" strike="noStrike" cap="none">
                <a:solidFill>
                  <a:srgbClr val="94A3B8"/>
                </a:solidFill>
                <a:latin typeface="Inter"/>
                <a:ea typeface="Inter"/>
                <a:cs typeface="Inter"/>
                <a:sym typeface="Inter"/>
              </a:rPr>
              <a:t>0 - 10 KM</a:t>
            </a: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1200" b="0" i="0" u="none" strike="noStrike" cap="none">
                <a:solidFill>
                  <a:srgbClr val="94A3B8"/>
                </a:solidFill>
                <a:latin typeface="Inter"/>
                <a:ea typeface="Inter"/>
                <a:cs typeface="Inter"/>
                <a:sym typeface="Inter"/>
              </a:rPr>
              <a:t> KORKUT, SUNGUR, GÖKBERK Lazer Sistemi</a:t>
            </a:r>
            <a:endParaRPr/>
          </a:p>
        </p:txBody>
      </p:sp>
      <p:sp>
        <p:nvSpPr>
          <p:cNvPr id="132" name="Google Shape;132;p17"/>
          <p:cNvSpPr txBox="1"/>
          <p:nvPr/>
        </p:nvSpPr>
        <p:spPr>
          <a:xfrm>
            <a:off x="3348614" y="2349996"/>
            <a:ext cx="2663614"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00E5FF"/>
                </a:solidFill>
                <a:latin typeface="Poppins SemiBold"/>
                <a:ea typeface="Poppins SemiBold"/>
                <a:cs typeface="Poppins SemiBold"/>
                <a:sym typeface="Poppins SemiBold"/>
              </a:rPr>
              <a:t>Alçak İrtifa</a:t>
            </a:r>
            <a:endParaRPr/>
          </a:p>
        </p:txBody>
      </p:sp>
      <p:sp>
        <p:nvSpPr>
          <p:cNvPr id="133" name="Google Shape;133;p17"/>
          <p:cNvSpPr txBox="1"/>
          <p:nvPr/>
        </p:nvSpPr>
        <p:spPr>
          <a:xfrm>
            <a:off x="3412033" y="2778621"/>
            <a:ext cx="2536775" cy="731341"/>
          </a:xfrm>
          <a:prstGeom prst="rect">
            <a:avLst/>
          </a:prstGeom>
          <a:noFill/>
          <a:ln>
            <a:noFill/>
          </a:ln>
        </p:spPr>
        <p:txBody>
          <a:bodyPr spcFirstLastPara="1" wrap="square" lIns="0" tIns="0" rIns="0" bIns="0" anchor="t" anchorCtr="0">
            <a:spAutoFit/>
          </a:bodyPr>
          <a:lstStyle/>
          <a:p>
            <a:pPr marL="0" marR="0" lvl="0" indent="0" algn="ctr" rtl="0">
              <a:lnSpc>
                <a:spcPct val="106666"/>
              </a:lnSpc>
              <a:spcBef>
                <a:spcPts val="0"/>
              </a:spcBef>
              <a:spcAft>
                <a:spcPts val="0"/>
              </a:spcAft>
              <a:buNone/>
            </a:pPr>
            <a:r>
              <a:rPr lang="en-US" sz="1200" b="1" i="0" u="none" strike="noStrike" cap="none">
                <a:solidFill>
                  <a:srgbClr val="94A3B8"/>
                </a:solidFill>
                <a:latin typeface="Inter"/>
                <a:ea typeface="Inter"/>
                <a:cs typeface="Inter"/>
                <a:sym typeface="Inter"/>
              </a:rPr>
              <a:t>10 - 25 KM</a:t>
            </a: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1200" b="0" i="0" u="none" strike="noStrike" cap="none">
                <a:solidFill>
                  <a:srgbClr val="94A3B8"/>
                </a:solidFill>
                <a:latin typeface="Inter"/>
                <a:ea typeface="Inter"/>
                <a:cs typeface="Inter"/>
                <a:sym typeface="Inter"/>
              </a:rPr>
              <a:t> HİSAR-A+, GÜRZ Mobil Savunma Sistemi</a:t>
            </a:r>
            <a:endParaRPr/>
          </a:p>
        </p:txBody>
      </p:sp>
      <p:sp>
        <p:nvSpPr>
          <p:cNvPr id="134" name="Google Shape;134;p17"/>
          <p:cNvSpPr txBox="1"/>
          <p:nvPr/>
        </p:nvSpPr>
        <p:spPr>
          <a:xfrm>
            <a:off x="6179622" y="4129087"/>
            <a:ext cx="2663614"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00E5FF"/>
                </a:solidFill>
                <a:latin typeface="Poppins SemiBold"/>
                <a:ea typeface="Poppins SemiBold"/>
                <a:cs typeface="Poppins SemiBold"/>
                <a:sym typeface="Poppins SemiBold"/>
              </a:rPr>
              <a:t>Orta İrtifa</a:t>
            </a:r>
            <a:endParaRPr/>
          </a:p>
        </p:txBody>
      </p:sp>
      <p:sp>
        <p:nvSpPr>
          <p:cNvPr id="135" name="Google Shape;135;p17"/>
          <p:cNvSpPr txBox="1"/>
          <p:nvPr/>
        </p:nvSpPr>
        <p:spPr>
          <a:xfrm>
            <a:off x="6243042" y="4557712"/>
            <a:ext cx="2536775" cy="731341"/>
          </a:xfrm>
          <a:prstGeom prst="rect">
            <a:avLst/>
          </a:prstGeom>
          <a:noFill/>
          <a:ln>
            <a:noFill/>
          </a:ln>
        </p:spPr>
        <p:txBody>
          <a:bodyPr spcFirstLastPara="1" wrap="square" lIns="0" tIns="0" rIns="0" bIns="0" anchor="t" anchorCtr="0">
            <a:spAutoFit/>
          </a:bodyPr>
          <a:lstStyle/>
          <a:p>
            <a:pPr marL="0" marR="0" lvl="0" indent="0" algn="ctr" rtl="0">
              <a:lnSpc>
                <a:spcPct val="106666"/>
              </a:lnSpc>
              <a:spcBef>
                <a:spcPts val="0"/>
              </a:spcBef>
              <a:spcAft>
                <a:spcPts val="0"/>
              </a:spcAft>
              <a:buNone/>
            </a:pPr>
            <a:r>
              <a:rPr lang="en-US" sz="1200" b="1" i="0" u="none" strike="noStrike" cap="none">
                <a:solidFill>
                  <a:srgbClr val="94A3B8"/>
                </a:solidFill>
                <a:latin typeface="Inter"/>
                <a:ea typeface="Inter"/>
                <a:cs typeface="Inter"/>
                <a:sym typeface="Inter"/>
              </a:rPr>
              <a:t>25 - 50 KM</a:t>
            </a: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1200" b="0" i="0" u="none" strike="noStrike" cap="none">
                <a:solidFill>
                  <a:srgbClr val="94A3B8"/>
                </a:solidFill>
                <a:latin typeface="Inter"/>
                <a:ea typeface="Inter"/>
                <a:cs typeface="Inter"/>
                <a:sym typeface="Inter"/>
              </a:rPr>
              <a:t> HİSAR-O+, GÖKDEMİR Füze Sistemi</a:t>
            </a:r>
            <a:endParaRPr/>
          </a:p>
        </p:txBody>
      </p:sp>
      <p:sp>
        <p:nvSpPr>
          <p:cNvPr id="136" name="Google Shape;136;p17"/>
          <p:cNvSpPr txBox="1"/>
          <p:nvPr/>
        </p:nvSpPr>
        <p:spPr>
          <a:xfrm>
            <a:off x="9010631" y="2593776"/>
            <a:ext cx="2663614"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00E5FF"/>
                </a:solidFill>
                <a:latin typeface="Poppins SemiBold"/>
                <a:ea typeface="Poppins SemiBold"/>
                <a:cs typeface="Poppins SemiBold"/>
                <a:sym typeface="Poppins SemiBold"/>
              </a:rPr>
              <a:t>Uzun Menzil</a:t>
            </a:r>
            <a:endParaRPr/>
          </a:p>
        </p:txBody>
      </p:sp>
      <p:sp>
        <p:nvSpPr>
          <p:cNvPr id="137" name="Google Shape;137;p17"/>
          <p:cNvSpPr txBox="1"/>
          <p:nvPr/>
        </p:nvSpPr>
        <p:spPr>
          <a:xfrm>
            <a:off x="9074050" y="3022401"/>
            <a:ext cx="2536775" cy="487560"/>
          </a:xfrm>
          <a:prstGeom prst="rect">
            <a:avLst/>
          </a:prstGeom>
          <a:noFill/>
          <a:ln>
            <a:noFill/>
          </a:ln>
        </p:spPr>
        <p:txBody>
          <a:bodyPr spcFirstLastPara="1" wrap="square" lIns="0" tIns="0" rIns="0" bIns="0" anchor="t" anchorCtr="0">
            <a:spAutoFit/>
          </a:bodyPr>
          <a:lstStyle/>
          <a:p>
            <a:pPr marL="0" marR="0" lvl="0" indent="0" algn="ctr" rtl="0">
              <a:lnSpc>
                <a:spcPct val="106666"/>
              </a:lnSpc>
              <a:spcBef>
                <a:spcPts val="0"/>
              </a:spcBef>
              <a:spcAft>
                <a:spcPts val="0"/>
              </a:spcAft>
              <a:buNone/>
            </a:pPr>
            <a:r>
              <a:rPr lang="en-US" sz="1200" b="1" i="0" u="none" strike="noStrike" cap="none">
                <a:solidFill>
                  <a:srgbClr val="94A3B8"/>
                </a:solidFill>
                <a:latin typeface="Inter"/>
                <a:ea typeface="Inter"/>
                <a:cs typeface="Inter"/>
                <a:sym typeface="Inter"/>
              </a:rPr>
              <a:t>60 - 150+ KM</a:t>
            </a: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1200" b="0" i="0" u="none" strike="noStrike" cap="none">
                <a:solidFill>
                  <a:srgbClr val="94A3B8"/>
                </a:solidFill>
                <a:latin typeface="Inter"/>
                <a:ea typeface="Inter"/>
                <a:cs typeface="Inter"/>
                <a:sym typeface="Inter"/>
              </a:rPr>
              <a:t> SİPER Blok-1, Blok-2 ve Blok-3</a:t>
            </a:r>
            <a:endParaRPr/>
          </a:p>
        </p:txBody>
      </p:sp>
      <p:sp>
        <p:nvSpPr>
          <p:cNvPr id="138" name="Google Shape;138;p17"/>
          <p:cNvSpPr/>
          <p:nvPr/>
        </p:nvSpPr>
        <p:spPr>
          <a:xfrm>
            <a:off x="1754162" y="3795712"/>
            <a:ext cx="190500" cy="190500"/>
          </a:xfrm>
          <a:prstGeom prst="roundRect">
            <a:avLst>
              <a:gd name="adj" fmla="val 50000"/>
            </a:avLst>
          </a:prstGeom>
          <a:solidFill>
            <a:srgbClr val="0B132B"/>
          </a:solidFill>
          <a:ln w="38100" cap="flat" cmpd="sng">
            <a:solidFill>
              <a:srgbClr val="00E5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9" name="Google Shape;139;p17"/>
          <p:cNvSpPr/>
          <p:nvPr/>
        </p:nvSpPr>
        <p:spPr>
          <a:xfrm>
            <a:off x="4585171" y="3795712"/>
            <a:ext cx="190500" cy="190500"/>
          </a:xfrm>
          <a:prstGeom prst="roundRect">
            <a:avLst>
              <a:gd name="adj" fmla="val 50000"/>
            </a:avLst>
          </a:prstGeom>
          <a:solidFill>
            <a:srgbClr val="0B132B"/>
          </a:solidFill>
          <a:ln w="38100" cap="flat" cmpd="sng">
            <a:solidFill>
              <a:srgbClr val="00E5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0" name="Google Shape;140;p17"/>
          <p:cNvSpPr/>
          <p:nvPr/>
        </p:nvSpPr>
        <p:spPr>
          <a:xfrm>
            <a:off x="7416179" y="3795712"/>
            <a:ext cx="190500" cy="190500"/>
          </a:xfrm>
          <a:prstGeom prst="roundRect">
            <a:avLst>
              <a:gd name="adj" fmla="val 50000"/>
            </a:avLst>
          </a:prstGeom>
          <a:solidFill>
            <a:srgbClr val="0B132B"/>
          </a:solidFill>
          <a:ln w="38100" cap="flat" cmpd="sng">
            <a:solidFill>
              <a:srgbClr val="00E5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1" name="Google Shape;141;p17"/>
          <p:cNvSpPr/>
          <p:nvPr/>
        </p:nvSpPr>
        <p:spPr>
          <a:xfrm>
            <a:off x="10247188" y="3795712"/>
            <a:ext cx="190500" cy="190500"/>
          </a:xfrm>
          <a:prstGeom prst="roundRect">
            <a:avLst>
              <a:gd name="adj" fmla="val 50000"/>
            </a:avLst>
          </a:prstGeom>
          <a:solidFill>
            <a:srgbClr val="0B132B"/>
          </a:solidFill>
          <a:ln w="38100" cap="flat" cmpd="sng">
            <a:solidFill>
              <a:srgbClr val="00E5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2" name="Google Shape;142;p17"/>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Hava Savunma Katmanları</a:t>
            </a:r>
            <a:endParaRPr/>
          </a:p>
        </p:txBody>
      </p:sp>
      <p:sp>
        <p:nvSpPr>
          <p:cNvPr id="143" name="Google Shape;143;p17"/>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47"/>
        <p:cNvGrpSpPr/>
        <p:nvPr/>
      </p:nvGrpSpPr>
      <p:grpSpPr>
        <a:xfrm>
          <a:off x="0" y="0"/>
          <a:ext cx="0" cy="0"/>
          <a:chOff x="0" y="0"/>
          <a:chExt cx="0" cy="0"/>
        </a:xfrm>
      </p:grpSpPr>
      <p:pic>
        <p:nvPicPr>
          <p:cNvPr id="148" name="Google Shape;148;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9" name="Google Shape;149;p18"/>
          <p:cNvSpPr txBox="1"/>
          <p:nvPr/>
        </p:nvSpPr>
        <p:spPr>
          <a:xfrm>
            <a:off x="723900" y="581025"/>
            <a:ext cx="5390673"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Çok Alçak İrtifa</a:t>
            </a:r>
            <a:endParaRPr/>
          </a:p>
        </p:txBody>
      </p:sp>
      <p:sp>
        <p:nvSpPr>
          <p:cNvPr id="150" name="Google Shape;150;p18"/>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51" name="Google Shape;151;p18" descr="image.png"/>
          <p:cNvPicPr preferRelativeResize="0"/>
          <p:nvPr/>
        </p:nvPicPr>
        <p:blipFill rotWithShape="1">
          <a:blip r:embed="rId4">
            <a:alphaModFix/>
          </a:blip>
          <a:srcRect/>
          <a:stretch/>
        </p:blipFill>
        <p:spPr>
          <a:xfrm>
            <a:off x="6334125" y="9525"/>
            <a:ext cx="5848350" cy="6858000"/>
          </a:xfrm>
          <a:prstGeom prst="rect">
            <a:avLst/>
          </a:prstGeom>
          <a:noFill/>
          <a:ln>
            <a:noFill/>
          </a:ln>
        </p:spPr>
      </p:pic>
      <p:sp>
        <p:nvSpPr>
          <p:cNvPr id="152" name="Google Shape;152;p18"/>
          <p:cNvSpPr txBox="1"/>
          <p:nvPr/>
        </p:nvSpPr>
        <p:spPr>
          <a:xfrm>
            <a:off x="581025" y="1504950"/>
            <a:ext cx="5540692"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Yakın Alan Hava Savunması</a:t>
            </a:r>
            <a:endParaRPr/>
          </a:p>
        </p:txBody>
      </p:sp>
      <p:sp>
        <p:nvSpPr>
          <p:cNvPr id="153" name="Google Shape;153;p18"/>
          <p:cNvSpPr txBox="1"/>
          <p:nvPr/>
        </p:nvSpPr>
        <p:spPr>
          <a:xfrm>
            <a:off x="581025" y="1990725"/>
            <a:ext cx="5276850" cy="73134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Dronlar, seyir füzeleri, roketler ve havan tehditlerine karşı yakın mesafe katmanı. KORKUT 35mm parçacıklı akıllı mühimmatı ve SUNGUR portatif füzeleriyle kesintisiz koruma sunar.</a:t>
            </a:r>
            <a:endParaRPr/>
          </a:p>
        </p:txBody>
      </p:sp>
      <p:sp>
        <p:nvSpPr>
          <p:cNvPr id="154" name="Google Shape;154;p18"/>
          <p:cNvSpPr txBox="1"/>
          <p:nvPr/>
        </p:nvSpPr>
        <p:spPr>
          <a:xfrm>
            <a:off x="581025" y="2874466"/>
            <a:ext cx="5276850" cy="4875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GÖKBERK ise yönlendirilmiş enerji teknolojisi (lazer) kullanarak asimetrik İHA tehditlerini fiziksel temas olmadan bertaraf eder.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58"/>
        <p:cNvGrpSpPr/>
        <p:nvPr/>
      </p:nvGrpSpPr>
      <p:grpSpPr>
        <a:xfrm>
          <a:off x="0" y="0"/>
          <a:ext cx="0" cy="0"/>
          <a:chOff x="0" y="0"/>
          <a:chExt cx="0" cy="0"/>
        </a:xfrm>
      </p:grpSpPr>
      <p:pic>
        <p:nvPicPr>
          <p:cNvPr id="159" name="Google Shape;159;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0" name="Google Shape;160;p19" descr="image.png"/>
          <p:cNvPicPr preferRelativeResize="0"/>
          <p:nvPr/>
        </p:nvPicPr>
        <p:blipFill rotWithShape="1">
          <a:blip r:embed="rId4">
            <a:alphaModFix/>
          </a:blip>
          <a:srcRect/>
          <a:stretch/>
        </p:blipFill>
        <p:spPr>
          <a:xfrm>
            <a:off x="581025" y="2698551"/>
            <a:ext cx="5276850" cy="2384821"/>
          </a:xfrm>
          <a:prstGeom prst="rect">
            <a:avLst/>
          </a:prstGeom>
          <a:noFill/>
          <a:ln>
            <a:noFill/>
          </a:ln>
        </p:spPr>
      </p:pic>
      <p:pic>
        <p:nvPicPr>
          <p:cNvPr id="161" name="Google Shape;161;p19" descr="image.png"/>
          <p:cNvPicPr preferRelativeResize="0"/>
          <p:nvPr/>
        </p:nvPicPr>
        <p:blipFill rotWithShape="1">
          <a:blip r:embed="rId5">
            <a:alphaModFix/>
          </a:blip>
          <a:srcRect/>
          <a:stretch/>
        </p:blipFill>
        <p:spPr>
          <a:xfrm>
            <a:off x="6334125" y="2698551"/>
            <a:ext cx="5276850" cy="2384821"/>
          </a:xfrm>
          <a:prstGeom prst="rect">
            <a:avLst/>
          </a:prstGeom>
          <a:noFill/>
          <a:ln>
            <a:noFill/>
          </a:ln>
        </p:spPr>
      </p:pic>
      <p:sp>
        <p:nvSpPr>
          <p:cNvPr id="162" name="Google Shape;162;p19"/>
          <p:cNvSpPr txBox="1"/>
          <p:nvPr/>
        </p:nvSpPr>
        <p:spPr>
          <a:xfrm>
            <a:off x="971550" y="3089076"/>
            <a:ext cx="4720590"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HİSAR-A+ (Alçak İrtifa)</a:t>
            </a:r>
            <a:endParaRPr/>
          </a:p>
        </p:txBody>
      </p:sp>
      <p:sp>
        <p:nvSpPr>
          <p:cNvPr id="163" name="Google Shape;163;p19"/>
          <p:cNvSpPr txBox="1"/>
          <p:nvPr/>
        </p:nvSpPr>
        <p:spPr>
          <a:xfrm>
            <a:off x="971550" y="3574851"/>
            <a:ext cx="4495800" cy="97512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Nokta ve bölge hava savunması sağlamak üzere tasarlanmış, dikey atış yeteneğine sahip mobil savunma sistemi. Helikopterler, savaş uçakları, İHA'lar ve seyir füzelerine karşı yüksek vuruş hassasiyeti.</a:t>
            </a:r>
            <a:endParaRPr/>
          </a:p>
        </p:txBody>
      </p:sp>
      <p:sp>
        <p:nvSpPr>
          <p:cNvPr id="164" name="Google Shape;164;p19"/>
          <p:cNvSpPr txBox="1"/>
          <p:nvPr/>
        </p:nvSpPr>
        <p:spPr>
          <a:xfrm>
            <a:off x="6724650" y="3089076"/>
            <a:ext cx="4720590"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HİSAR-O+ (Orta İrtifa)</a:t>
            </a:r>
            <a:endParaRPr/>
          </a:p>
        </p:txBody>
      </p:sp>
      <p:sp>
        <p:nvSpPr>
          <p:cNvPr id="165" name="Google Shape;165;p19"/>
          <p:cNvSpPr txBox="1"/>
          <p:nvPr/>
        </p:nvSpPr>
        <p:spPr>
          <a:xfrm>
            <a:off x="6724650" y="3574851"/>
            <a:ext cx="4495800" cy="975121"/>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Bölgesel hava koruması hedefleyen, 25 kilometreyi aşan menzilde aktif arayıcı başlık entegrasyonuna sahip gelişmiş füze sistemi. Eş zamanlı çoklu hedef tespiti ve yüksek performanslı önleme kabiliyeti.</a:t>
            </a:r>
            <a:endParaRPr/>
          </a:p>
        </p:txBody>
      </p:sp>
      <p:sp>
        <p:nvSpPr>
          <p:cNvPr id="166" name="Google Shape;166;p19"/>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Taktik Sahada HİSAR Ailesi</a:t>
            </a:r>
            <a:endParaRPr/>
          </a:p>
        </p:txBody>
      </p:sp>
      <p:sp>
        <p:nvSpPr>
          <p:cNvPr id="167" name="Google Shape;167;p19"/>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71"/>
        <p:cNvGrpSpPr/>
        <p:nvPr/>
      </p:nvGrpSpPr>
      <p:grpSpPr>
        <a:xfrm>
          <a:off x="0" y="0"/>
          <a:ext cx="0" cy="0"/>
          <a:chOff x="0" y="0"/>
          <a:chExt cx="0" cy="0"/>
        </a:xfrm>
      </p:grpSpPr>
      <p:pic>
        <p:nvPicPr>
          <p:cNvPr id="172" name="Google Shape;172;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p20"/>
          <p:cNvSpPr txBox="1"/>
          <p:nvPr/>
        </p:nvSpPr>
        <p:spPr>
          <a:xfrm>
            <a:off x="581025" y="2967186"/>
            <a:ext cx="5276850" cy="1047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50" b="1" i="0" u="none" strike="noStrike" cap="none">
                <a:solidFill>
                  <a:srgbClr val="00E5FF"/>
                </a:solidFill>
                <a:latin typeface="Poppins"/>
                <a:ea typeface="Poppins"/>
                <a:cs typeface="Poppins"/>
                <a:sym typeface="Poppins"/>
              </a:rPr>
              <a:t>150+</a:t>
            </a:r>
            <a:endParaRPr/>
          </a:p>
        </p:txBody>
      </p:sp>
      <p:sp>
        <p:nvSpPr>
          <p:cNvPr id="174" name="Google Shape;174;p20"/>
          <p:cNvSpPr txBox="1"/>
          <p:nvPr/>
        </p:nvSpPr>
        <p:spPr>
          <a:xfrm>
            <a:off x="581025" y="4014936"/>
            <a:ext cx="5276850" cy="24765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1" i="0" u="none" strike="noStrike" cap="none">
                <a:solidFill>
                  <a:srgbClr val="F8FAFC"/>
                </a:solidFill>
                <a:latin typeface="Inter"/>
                <a:ea typeface="Inter"/>
                <a:cs typeface="Inter"/>
                <a:sym typeface="Inter"/>
              </a:rPr>
              <a:t>Kilometre Menzil</a:t>
            </a:r>
            <a:endParaRPr/>
          </a:p>
        </p:txBody>
      </p:sp>
      <p:sp>
        <p:nvSpPr>
          <p:cNvPr id="175" name="Google Shape;175;p20"/>
          <p:cNvSpPr txBox="1"/>
          <p:nvPr/>
        </p:nvSpPr>
        <p:spPr>
          <a:xfrm>
            <a:off x="6334125" y="2967186"/>
            <a:ext cx="5540692" cy="3714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50" b="0" i="0" u="none" strike="noStrike" cap="none">
                <a:solidFill>
                  <a:srgbClr val="00E5FF"/>
                </a:solidFill>
                <a:latin typeface="Poppins SemiBold"/>
                <a:ea typeface="Poppins SemiBold"/>
                <a:cs typeface="Poppins SemiBold"/>
                <a:sym typeface="Poppins SemiBold"/>
              </a:rPr>
              <a:t>Uzun Menzilli Caydırıcılık</a:t>
            </a:r>
            <a:endParaRPr/>
          </a:p>
        </p:txBody>
      </p:sp>
      <p:sp>
        <p:nvSpPr>
          <p:cNvPr id="176" name="Google Shape;176;p20"/>
          <p:cNvSpPr txBox="1"/>
          <p:nvPr/>
        </p:nvSpPr>
        <p:spPr>
          <a:xfrm>
            <a:off x="6334125" y="3452961"/>
            <a:ext cx="5276850" cy="121890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200" b="0" i="0" u="none" strike="noStrike" cap="none">
                <a:solidFill>
                  <a:srgbClr val="94A3B8"/>
                </a:solidFill>
                <a:latin typeface="Inter"/>
                <a:ea typeface="Inter"/>
                <a:cs typeface="Inter"/>
                <a:sym typeface="Inter"/>
              </a:rPr>
              <a:t>SİPER, Türkiye'nin milli imkanlarla geliştirdiği en uzun menzilli hava ve füze savunma sistemidir. Savaş uçakları, seyir füzeleri ve özellikle balistik füzelerin durdurulmasında ülkenin stratejik derinlik kalkanını oluşturur. Aşama aşama devreye alınan Blok modelleri ile yetenekleri sürekli artırılmaktadır.</a:t>
            </a:r>
            <a:endParaRPr/>
          </a:p>
        </p:txBody>
      </p:sp>
      <p:sp>
        <p:nvSpPr>
          <p:cNvPr id="177" name="Google Shape;177;p20"/>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Stratejik Savunma ve SİPER</a:t>
            </a:r>
            <a:endParaRPr/>
          </a:p>
        </p:txBody>
      </p:sp>
      <p:sp>
        <p:nvSpPr>
          <p:cNvPr id="178" name="Google Shape;178;p20"/>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132B"/>
        </a:solidFill>
        <a:effectLst/>
      </p:bgPr>
    </p:bg>
    <p:spTree>
      <p:nvGrpSpPr>
        <p:cNvPr id="1" name="Shape 182"/>
        <p:cNvGrpSpPr/>
        <p:nvPr/>
      </p:nvGrpSpPr>
      <p:grpSpPr>
        <a:xfrm>
          <a:off x="0" y="0"/>
          <a:ext cx="0" cy="0"/>
          <a:chOff x="0" y="0"/>
          <a:chExt cx="0" cy="0"/>
        </a:xfrm>
      </p:grpSpPr>
      <p:pic>
        <p:nvPicPr>
          <p:cNvPr id="183" name="Google Shape;183;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graphicFrame>
        <p:nvGraphicFramePr>
          <p:cNvPr id="184" name="Google Shape;184;p21"/>
          <p:cNvGraphicFramePr/>
          <p:nvPr/>
        </p:nvGraphicFramePr>
        <p:xfrm>
          <a:off x="581025" y="2600325"/>
          <a:ext cx="11029925" cy="2581250"/>
        </p:xfrm>
        <a:graphic>
          <a:graphicData uri="http://schemas.openxmlformats.org/drawingml/2006/table">
            <a:tbl>
              <a:tblPr firstRow="1" bandRow="1">
                <a:noFill/>
                <a:tableStyleId>{CDDDBBDB-8389-45A4-B5DC-9C8524B31DAB}</a:tableStyleId>
              </a:tblPr>
              <a:tblGrid>
                <a:gridCol w="1726400"/>
                <a:gridCol w="2254300"/>
                <a:gridCol w="3595975"/>
                <a:gridCol w="3453250"/>
              </a:tblGrid>
              <a:tr h="516250">
                <a:tc>
                  <a:txBody>
                    <a:bodyPr/>
                    <a:lstStyle/>
                    <a:p>
                      <a:pPr marL="0" marR="0" lvl="0" indent="0" algn="l" rtl="0">
                        <a:spcBef>
                          <a:spcPts val="0"/>
                        </a:spcBef>
                        <a:spcAft>
                          <a:spcPts val="0"/>
                        </a:spcAft>
                        <a:buNone/>
                      </a:pPr>
                      <a:r>
                        <a:rPr lang="en-US" sz="1350" b="1" i="0" u="none" strike="noStrike" cap="none">
                          <a:solidFill>
                            <a:srgbClr val="00E5FF"/>
                          </a:solidFill>
                          <a:latin typeface="Poppins"/>
                          <a:ea typeface="Poppins"/>
                          <a:cs typeface="Poppins"/>
                          <a:sym typeface="Poppins"/>
                        </a:rPr>
                        <a:t>Katman Adı</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2541"/>
                    </a:solidFill>
                  </a:tcPr>
                </a:tc>
                <a:tc>
                  <a:txBody>
                    <a:bodyPr/>
                    <a:lstStyle/>
                    <a:p>
                      <a:pPr marL="0" marR="0" lvl="0" indent="0" algn="l" rtl="0">
                        <a:spcBef>
                          <a:spcPts val="0"/>
                        </a:spcBef>
                        <a:spcAft>
                          <a:spcPts val="0"/>
                        </a:spcAft>
                        <a:buNone/>
                      </a:pPr>
                      <a:r>
                        <a:rPr lang="en-US" sz="1350" b="1" i="0" u="none" strike="noStrike" cap="none">
                          <a:solidFill>
                            <a:srgbClr val="00E5FF"/>
                          </a:solidFill>
                          <a:latin typeface="Poppins"/>
                          <a:ea typeface="Poppins"/>
                          <a:cs typeface="Poppins"/>
                          <a:sym typeface="Poppins"/>
                        </a:rPr>
                        <a:t>İrtifa/Menzil Sınırı</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2541"/>
                    </a:solidFill>
                  </a:tcPr>
                </a:tc>
                <a:tc>
                  <a:txBody>
                    <a:bodyPr/>
                    <a:lstStyle/>
                    <a:p>
                      <a:pPr marL="0" marR="0" lvl="0" indent="0" algn="l" rtl="0">
                        <a:spcBef>
                          <a:spcPts val="0"/>
                        </a:spcBef>
                        <a:spcAft>
                          <a:spcPts val="0"/>
                        </a:spcAft>
                        <a:buNone/>
                      </a:pPr>
                      <a:r>
                        <a:rPr lang="en-US" sz="1350" b="1" i="0" u="none" strike="noStrike" cap="none">
                          <a:solidFill>
                            <a:srgbClr val="00E5FF"/>
                          </a:solidFill>
                          <a:latin typeface="Poppins"/>
                          <a:ea typeface="Poppins"/>
                          <a:cs typeface="Poppins"/>
                          <a:sym typeface="Poppins"/>
                        </a:rPr>
                        <a:t>Kullanılan Başlıca Sistemler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2541"/>
                    </a:solidFill>
                  </a:tcPr>
                </a:tc>
                <a:tc>
                  <a:txBody>
                    <a:bodyPr/>
                    <a:lstStyle/>
                    <a:p>
                      <a:pPr marL="0" marR="0" lvl="0" indent="0" algn="l" rtl="0">
                        <a:spcBef>
                          <a:spcPts val="0"/>
                        </a:spcBef>
                        <a:spcAft>
                          <a:spcPts val="0"/>
                        </a:spcAft>
                        <a:buNone/>
                      </a:pPr>
                      <a:r>
                        <a:rPr lang="en-US" sz="1350" b="1" i="0" u="none" strike="noStrike" cap="none">
                          <a:solidFill>
                            <a:srgbClr val="00E5FF"/>
                          </a:solidFill>
                          <a:latin typeface="Poppins"/>
                          <a:ea typeface="Poppins"/>
                          <a:cs typeface="Poppins"/>
                          <a:sym typeface="Poppins"/>
                        </a:rPr>
                        <a:t>Birincil Tehdit Sınıfı</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2541"/>
                    </a:solidFill>
                  </a:tcPr>
                </a:tc>
              </a:tr>
              <a:tr h="516250">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Çok Alçak İrtifa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0 - 10 km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KORKUT, SUNGUR, GÖKBERK, ŞAHİN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Mikro İHA, Dron, Havan, Helikopter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516250">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Alçak İrtifa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10 - 25 km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HİSAR-A+, GÜRZ, BURÇ</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Savaş Uçağı, İHA, Seyir Füzesi</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516250">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Orta İrtifa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25 - 50 km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HİSAR-O+, GÖKDEMİR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Gelişmiş Jetler, Yüksek İrtifa İHA</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516250">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Uzun Menzil</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60 - 150+ km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SİPER (Blok-1, Blok-2, Blok-3)</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F8FAFC"/>
                          </a:solidFill>
                          <a:latin typeface="Inter"/>
                          <a:ea typeface="Inter"/>
                          <a:cs typeface="Inter"/>
                          <a:sym typeface="Inter"/>
                        </a:rPr>
                        <a:t>Balistik Füze, Stratejik Bombardıman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185" name="Google Shape;185;p21"/>
          <p:cNvSpPr/>
          <p:nvPr/>
        </p:nvSpPr>
        <p:spPr>
          <a:xfrm>
            <a:off x="581025" y="3157537"/>
            <a:ext cx="1726406"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6" name="Google Shape;186;p21"/>
          <p:cNvSpPr/>
          <p:nvPr/>
        </p:nvSpPr>
        <p:spPr>
          <a:xfrm>
            <a:off x="2307431" y="3157537"/>
            <a:ext cx="2254299"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7" name="Google Shape;187;p21"/>
          <p:cNvSpPr/>
          <p:nvPr/>
        </p:nvSpPr>
        <p:spPr>
          <a:xfrm>
            <a:off x="4561730" y="3157537"/>
            <a:ext cx="3595985"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8" name="Google Shape;188;p21"/>
          <p:cNvSpPr/>
          <p:nvPr/>
        </p:nvSpPr>
        <p:spPr>
          <a:xfrm>
            <a:off x="8157716" y="3157537"/>
            <a:ext cx="3453258"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9" name="Google Shape;189;p21"/>
          <p:cNvSpPr/>
          <p:nvPr/>
        </p:nvSpPr>
        <p:spPr>
          <a:xfrm>
            <a:off x="581025" y="3662362"/>
            <a:ext cx="1726406"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0" name="Google Shape;190;p21"/>
          <p:cNvSpPr/>
          <p:nvPr/>
        </p:nvSpPr>
        <p:spPr>
          <a:xfrm>
            <a:off x="2307431" y="3662362"/>
            <a:ext cx="2254299"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1" name="Google Shape;191;p21"/>
          <p:cNvSpPr/>
          <p:nvPr/>
        </p:nvSpPr>
        <p:spPr>
          <a:xfrm>
            <a:off x="4561730" y="3662362"/>
            <a:ext cx="3595985"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2" name="Google Shape;192;p21"/>
          <p:cNvSpPr/>
          <p:nvPr/>
        </p:nvSpPr>
        <p:spPr>
          <a:xfrm>
            <a:off x="8157716" y="3662362"/>
            <a:ext cx="3453258"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3" name="Google Shape;193;p21"/>
          <p:cNvSpPr/>
          <p:nvPr/>
        </p:nvSpPr>
        <p:spPr>
          <a:xfrm>
            <a:off x="581025" y="4167187"/>
            <a:ext cx="1726406"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4" name="Google Shape;194;p21"/>
          <p:cNvSpPr/>
          <p:nvPr/>
        </p:nvSpPr>
        <p:spPr>
          <a:xfrm>
            <a:off x="2307431" y="4167187"/>
            <a:ext cx="2254299"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5" name="Google Shape;195;p21"/>
          <p:cNvSpPr/>
          <p:nvPr/>
        </p:nvSpPr>
        <p:spPr>
          <a:xfrm>
            <a:off x="4561730" y="4167187"/>
            <a:ext cx="3595985"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6" name="Google Shape;196;p21"/>
          <p:cNvSpPr/>
          <p:nvPr/>
        </p:nvSpPr>
        <p:spPr>
          <a:xfrm>
            <a:off x="8157716" y="4167187"/>
            <a:ext cx="3453258"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7" name="Google Shape;197;p21"/>
          <p:cNvSpPr/>
          <p:nvPr/>
        </p:nvSpPr>
        <p:spPr>
          <a:xfrm>
            <a:off x="581025" y="4672012"/>
            <a:ext cx="1726406"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8" name="Google Shape;198;p21"/>
          <p:cNvSpPr/>
          <p:nvPr/>
        </p:nvSpPr>
        <p:spPr>
          <a:xfrm>
            <a:off x="2307431" y="4672012"/>
            <a:ext cx="2254299"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99" name="Google Shape;199;p21"/>
          <p:cNvSpPr/>
          <p:nvPr/>
        </p:nvSpPr>
        <p:spPr>
          <a:xfrm>
            <a:off x="4561730" y="4672012"/>
            <a:ext cx="3595985"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0" name="Google Shape;200;p21"/>
          <p:cNvSpPr/>
          <p:nvPr/>
        </p:nvSpPr>
        <p:spPr>
          <a:xfrm>
            <a:off x="8157716" y="4672012"/>
            <a:ext cx="3453258" cy="9525"/>
          </a:xfrm>
          <a:prstGeom prst="rect">
            <a:avLst/>
          </a:prstGeom>
          <a:solidFill>
            <a:srgbClr val="94A3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01" name="Google Shape;201;p21"/>
          <p:cNvSpPr txBox="1"/>
          <p:nvPr/>
        </p:nvSpPr>
        <p:spPr>
          <a:xfrm>
            <a:off x="723900" y="581025"/>
            <a:ext cx="11431428" cy="5429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F8FAFC"/>
                </a:solidFill>
                <a:latin typeface="Poppins"/>
                <a:ea typeface="Poppins"/>
                <a:cs typeface="Poppins"/>
                <a:sym typeface="Poppins"/>
              </a:rPr>
              <a:t>Katmanların Teknik Karşılaştırması</a:t>
            </a:r>
            <a:endParaRPr/>
          </a:p>
        </p:txBody>
      </p:sp>
      <p:sp>
        <p:nvSpPr>
          <p:cNvPr id="202" name="Google Shape;202;p21"/>
          <p:cNvSpPr/>
          <p:nvPr/>
        </p:nvSpPr>
        <p:spPr>
          <a:xfrm>
            <a:off x="581025" y="581025"/>
            <a:ext cx="47625" cy="542925"/>
          </a:xfrm>
          <a:prstGeom prst="rect">
            <a:avLst/>
          </a:prstGeom>
          <a:solidFill>
            <a:srgbClr val="00E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557</Words>
  <PresentationFormat>Özel</PresentationFormat>
  <Paragraphs>83</Paragraphs>
  <Slides>13</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Poppins</vt:lpstr>
      <vt:lpstr>Inter</vt:lpstr>
      <vt:lpstr>Calibri</vt:lpstr>
      <vt:lpstr>Poppins SemiBold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user</cp:lastModifiedBy>
  <cp:revision>2</cp:revision>
  <dcterms:modified xsi:type="dcterms:W3CDTF">2026-05-28T10:52:05Z</dcterms:modified>
</cp:coreProperties>
</file>